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 id="274" r:id="rId40"/>
    <p:sldId id="275" r:id="rId41"/>
    <p:sldId id="276" r:id="rId42"/>
    <p:sldId id="277" r:id="rId43"/>
    <p:sldId id="278" r:id="rId44"/>
    <p:sldId id="279" r:id="rId45"/>
    <p:sldId id="280" r:id="rId46"/>
    <p:sldId id="281"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ondensed" charset="1" panose="02000000000000000000"/>
      <p:regular r:id="rId10"/>
    </p:embeddedFont>
    <p:embeddedFont>
      <p:font typeface="Roboto Condensed Bold" charset="1" panose="02000000000000000000"/>
      <p:regular r:id="rId11"/>
    </p:embeddedFont>
    <p:embeddedFont>
      <p:font typeface="Roboto Condensed Italics" charset="1" panose="02000000000000000000"/>
      <p:regular r:id="rId12"/>
    </p:embeddedFont>
    <p:embeddedFont>
      <p:font typeface="Roboto Condensed Bold Italics" charset="1" panose="02000000000000000000"/>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Open Sans Light" charset="1" panose="020B0306030504020204"/>
      <p:regular r:id="rId18"/>
    </p:embeddedFont>
    <p:embeddedFont>
      <p:font typeface="Open Sans Light Italics" charset="1" panose="020B0306030504020204"/>
      <p:regular r:id="rId19"/>
    </p:embeddedFont>
    <p:embeddedFont>
      <p:font typeface="Open Sans Ultra-Bold" charset="1" panose="00000000000000000000"/>
      <p:regular r:id="rId20"/>
    </p:embeddedFont>
    <p:embeddedFont>
      <p:font typeface="Open Sans Ultra-Bold Italics"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36" Target="slides/slide15.xml" Type="http://schemas.openxmlformats.org/officeDocument/2006/relationships/slide"/><Relationship Id="rId37" Target="slides/slide16.xml" Type="http://schemas.openxmlformats.org/officeDocument/2006/relationships/slide"/><Relationship Id="rId38" Target="slides/slide17.xml" Type="http://schemas.openxmlformats.org/officeDocument/2006/relationships/slide"/><Relationship Id="rId39" Target="slides/slide18.xml" Type="http://schemas.openxmlformats.org/officeDocument/2006/relationships/slide"/><Relationship Id="rId4" Target="theme/theme1.xml" Type="http://schemas.openxmlformats.org/officeDocument/2006/relationships/theme"/><Relationship Id="rId40" Target="slides/slide19.xml" Type="http://schemas.openxmlformats.org/officeDocument/2006/relationships/slide"/><Relationship Id="rId41" Target="slides/slide20.xml" Type="http://schemas.openxmlformats.org/officeDocument/2006/relationships/slide"/><Relationship Id="rId42" Target="slides/slide21.xml" Type="http://schemas.openxmlformats.org/officeDocument/2006/relationships/slide"/><Relationship Id="rId43" Target="slides/slide22.xml" Type="http://schemas.openxmlformats.org/officeDocument/2006/relationships/slide"/><Relationship Id="rId44" Target="slides/slide23.xml" Type="http://schemas.openxmlformats.org/officeDocument/2006/relationships/slide"/><Relationship Id="rId45" Target="slides/slide24.xml" Type="http://schemas.openxmlformats.org/officeDocument/2006/relationships/slide"/><Relationship Id="rId46" Target="slides/slide25.xml" Type="http://schemas.openxmlformats.org/officeDocument/2006/relationships/slide"/><Relationship Id="rId47" Target="slides/slide26.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2.svg>
</file>

<file path=ppt/media/image3.jpeg>
</file>

<file path=ppt/media/image4.jpeg>
</file>

<file path=ppt/media/image5.png>
</file>

<file path=ppt/media/image6.sv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0">
            <a:off x="-2926113" y="-4777360"/>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8917265" y="-8450056"/>
            <a:ext cx="17520116" cy="1752011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DB3C8"/>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332240" y="0"/>
            <a:ext cx="8955760" cy="8955760"/>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4"/>
              <a:stretch>
                <a:fillRect l="-25046" t="0" r="-25046" b="0"/>
              </a:stretch>
            </a:blipFill>
          </p:spPr>
        </p:sp>
      </p:grpSp>
      <p:grpSp>
        <p:nvGrpSpPr>
          <p:cNvPr name="Group 8" id="8"/>
          <p:cNvGrpSpPr>
            <a:grpSpLocks noChangeAspect="true"/>
          </p:cNvGrpSpPr>
          <p:nvPr/>
        </p:nvGrpSpPr>
        <p:grpSpPr>
          <a:xfrm rot="0">
            <a:off x="8446077" y="2640449"/>
            <a:ext cx="4062386" cy="4062386"/>
            <a:chOff x="0" y="0"/>
            <a:chExt cx="6350000" cy="6350000"/>
          </a:xfrm>
        </p:grpSpPr>
        <p:sp>
          <p:nvSpPr>
            <p:cNvPr name="Freeform 9" id="9"/>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8DB3C8"/>
            </a:solidFill>
          </p:spPr>
        </p:sp>
        <p:sp>
          <p:nvSpPr>
            <p:cNvPr name="Freeform 10" id="10"/>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5"/>
              <a:stretch>
                <a:fillRect l="-25806" t="0" r="-44205" b="-13137"/>
              </a:stretch>
            </a:blipFill>
          </p:spPr>
        </p:sp>
      </p:grpSp>
      <p:sp>
        <p:nvSpPr>
          <p:cNvPr name="Freeform 11" id="11"/>
          <p:cNvSpPr/>
          <p:nvPr/>
        </p:nvSpPr>
        <p:spPr>
          <a:xfrm flipH="false" flipV="false" rot="9675324">
            <a:off x="-1523214" y="5006317"/>
            <a:ext cx="24228392" cy="8121818"/>
          </a:xfrm>
          <a:custGeom>
            <a:avLst/>
            <a:gdLst/>
            <a:ahLst/>
            <a:cxnLst/>
            <a:rect r="r" b="b" t="t" l="l"/>
            <a:pathLst>
              <a:path h="8121818" w="24228392">
                <a:moveTo>
                  <a:pt x="0" y="0"/>
                </a:moveTo>
                <a:lnTo>
                  <a:pt x="24228392" y="0"/>
                </a:lnTo>
                <a:lnTo>
                  <a:pt x="24228392" y="8121817"/>
                </a:lnTo>
                <a:lnTo>
                  <a:pt x="0" y="8121817"/>
                </a:lnTo>
                <a:lnTo>
                  <a:pt x="0" y="0"/>
                </a:lnTo>
                <a:close/>
              </a:path>
            </a:pathLst>
          </a:custGeom>
          <a:blipFill>
            <a:blip r:embed="rId6">
              <a:extLst>
                <a:ext uri="{96DAC541-7B7A-43D3-8B79-37D633B846F1}">
                  <asvg:svgBlip xmlns:asvg="http://schemas.microsoft.com/office/drawing/2016/SVG/main" r:embed="rId7"/>
                </a:ext>
              </a:extLst>
            </a:blip>
            <a:stretch>
              <a:fillRect l="0" t="-46918" r="0" b="0"/>
            </a:stretch>
          </a:blipFill>
        </p:spPr>
      </p:sp>
      <p:sp>
        <p:nvSpPr>
          <p:cNvPr name="TextBox 12" id="12"/>
          <p:cNvSpPr txBox="true"/>
          <p:nvPr/>
        </p:nvSpPr>
        <p:spPr>
          <a:xfrm rot="0">
            <a:off x="1028700" y="5901499"/>
            <a:ext cx="8115300"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Authentication</a:t>
            </a:r>
          </a:p>
        </p:txBody>
      </p:sp>
      <p:sp>
        <p:nvSpPr>
          <p:cNvPr name="TextBox 13" id="13"/>
          <p:cNvSpPr txBox="true"/>
          <p:nvPr/>
        </p:nvSpPr>
        <p:spPr>
          <a:xfrm rot="0">
            <a:off x="1028700" y="7293329"/>
            <a:ext cx="9448570"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and Authorization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SMART CARDS</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smart card (also known as an integrated circuit card [ICC] or chip card) is a credit card–sized card with embedded integrated circuits that is used to provide identification security authentication. </a:t>
            </a:r>
          </a:p>
        </p:txBody>
      </p:sp>
      <p:sp>
        <p:nvSpPr>
          <p:cNvPr name="TextBox 10" id="10"/>
          <p:cNvSpPr txBox="true"/>
          <p:nvPr/>
        </p:nvSpPr>
        <p:spPr>
          <a:xfrm rot="0">
            <a:off x="13754386"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11" id="11"/>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Authentication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Biometric factors are measurements of certain biological factors to identify one specific person from others. These factors are based on parts of the human body that are unique.</a:t>
            </a:r>
          </a:p>
        </p:txBody>
      </p:sp>
      <p:sp>
        <p:nvSpPr>
          <p:cNvPr name="TextBox 9" id="9"/>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Biometrics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FINGERPRINT</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fingerprint scanner measures the unique pattern of a person’s fingerprint and translates that pattern into a numerical value, or template, as discussed in the previous section.</a:t>
            </a:r>
          </a:p>
        </p:txBody>
      </p:sp>
      <p:sp>
        <p:nvSpPr>
          <p:cNvPr name="TextBox 10" id="10"/>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Biometrics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RETINA</a:t>
            </a:r>
          </a:p>
        </p:txBody>
      </p:sp>
      <p:sp>
        <p:nvSpPr>
          <p:cNvPr name="TextBox 9" id="9"/>
          <p:cNvSpPr txBox="true"/>
          <p:nvPr/>
        </p:nvSpPr>
        <p:spPr>
          <a:xfrm rot="0">
            <a:off x="8795563" y="3841440"/>
            <a:ext cx="9205875" cy="1600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retinal scanner examines blood vessel patterns in the back of the eye. Believed to be unique and unchanging, the retina is a readily detectable biometric. </a:t>
            </a:r>
          </a:p>
        </p:txBody>
      </p:sp>
      <p:sp>
        <p:nvSpPr>
          <p:cNvPr name="TextBox 10" id="10"/>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Biometrics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IRIS</a:t>
            </a:r>
          </a:p>
        </p:txBody>
      </p:sp>
      <p:sp>
        <p:nvSpPr>
          <p:cNvPr name="TextBox 9" id="9"/>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An iris scanner works in a manner similar to a retinal scanner in that it uses an image of a unique biological measurement (in this case, the pigmentation associated with the iris of the eye). This can be photographed and measured from a distance, removing the psychological impediment of placing one’s eye up close to a scanner.</a:t>
            </a:r>
          </a:p>
        </p:txBody>
      </p:sp>
      <p:sp>
        <p:nvSpPr>
          <p:cNvPr name="TextBox 10" id="10"/>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Biometrics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FACIAL</a:t>
            </a:r>
          </a:p>
        </p:txBody>
      </p:sp>
      <p:sp>
        <p:nvSpPr>
          <p:cNvPr name="TextBox 9" id="9"/>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Facial recognition was mostly the stuff of sci-fi until it was integrated into various mobile phones. A sensor that recognizes when you move the phone into a position to see your face, coupled with a state of not being logged in, turns on the forward-facing camera, causing the system to look for its enrolled owner. </a:t>
            </a:r>
          </a:p>
        </p:txBody>
      </p:sp>
      <p:sp>
        <p:nvSpPr>
          <p:cNvPr name="TextBox 10" id="10"/>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Biometrics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VOICE</a:t>
            </a:r>
          </a:p>
        </p:txBody>
      </p:sp>
      <p:sp>
        <p:nvSpPr>
          <p:cNvPr name="TextBox 9" id="9"/>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Voice recognition is the use of unique tonal qualities and speech patterns to identify a person. Long the subject of sci-fi movies, this biometric has been one of the hardest to develop into a reliable mechanism, primarily because of problems with false acceptance and rejection rates, which will be discussed a bit later in the chapter</a:t>
            </a:r>
          </a:p>
        </p:txBody>
      </p:sp>
      <p:sp>
        <p:nvSpPr>
          <p:cNvPr name="TextBox 10" id="10"/>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Biometrics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VEIN</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different biometric is the use of blood vein patterns to identify a user. Humans have a common vascular system, but the individual elements can vary in size and microstructure, and these fine-grained patterns are believed to be unique.</a:t>
            </a:r>
          </a:p>
        </p:txBody>
      </p:sp>
      <p:sp>
        <p:nvSpPr>
          <p:cNvPr name="TextBox 10" id="10"/>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Biometrics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GAIT ANALYSIS</a:t>
            </a:r>
          </a:p>
        </p:txBody>
      </p:sp>
      <p:sp>
        <p:nvSpPr>
          <p:cNvPr name="TextBox 9" id="9"/>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Gait analysis is the measurement of the pattern expressed by a person as they walk. An analysis of the gait, its length, the speed, and the rate of movement of specific points provides a unique signature that can be recorded and compared to previous samples.</a:t>
            </a:r>
          </a:p>
        </p:txBody>
      </p:sp>
      <p:sp>
        <p:nvSpPr>
          <p:cNvPr name="TextBox 10" id="10"/>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Biometrics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EFFICACY RATES</a:t>
            </a:r>
          </a:p>
        </p:txBody>
      </p:sp>
      <p:sp>
        <p:nvSpPr>
          <p:cNvPr name="TextBox 9" id="9"/>
          <p:cNvSpPr txBox="true"/>
          <p:nvPr/>
        </p:nvSpPr>
        <p:spPr>
          <a:xfrm rot="0">
            <a:off x="8795563" y="3841440"/>
            <a:ext cx="9205875" cy="5867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terms false acceptance rate (FAR) and false rejection rate (FRR) describe the chance that an incorrect user will be falsely accepted or a correct user will be falsely rejected, respectively</a:t>
            </a:r>
          </a:p>
          <a:p>
            <a:pPr>
              <a:lnSpc>
                <a:spcPts val="4200"/>
              </a:lnSpc>
            </a:pPr>
          </a:p>
          <a:p>
            <a:pPr>
              <a:lnSpc>
                <a:spcPts val="4200"/>
              </a:lnSpc>
            </a:pPr>
            <a:r>
              <a:rPr lang="en-US" sz="3000">
                <a:solidFill>
                  <a:srgbClr val="FFFFFF"/>
                </a:solidFill>
                <a:latin typeface="Roboto Condensed"/>
              </a:rPr>
              <a:t>The false acceptance rate (FAR) determines what level of false positives is allowed in the system</a:t>
            </a:r>
          </a:p>
          <a:p>
            <a:pPr>
              <a:lnSpc>
                <a:spcPts val="4200"/>
              </a:lnSpc>
            </a:pPr>
          </a:p>
          <a:p>
            <a:pPr>
              <a:lnSpc>
                <a:spcPts val="4200"/>
              </a:lnSpc>
            </a:pPr>
            <a:r>
              <a:rPr lang="en-US" sz="3000">
                <a:solidFill>
                  <a:srgbClr val="FFFFFF"/>
                </a:solidFill>
                <a:latin typeface="Roboto Condensed"/>
              </a:rPr>
              <a:t>The false rejection rate (FRR) determines what level of false negatives, or rejections, are going to be allowed in the system. </a:t>
            </a:r>
          </a:p>
        </p:txBody>
      </p:sp>
      <p:sp>
        <p:nvSpPr>
          <p:cNvPr name="TextBox 10" id="10"/>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Biometrics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13754386"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9" id="9"/>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Authentication</a:t>
            </a:r>
          </a:p>
        </p:txBody>
      </p:sp>
      <p:sp>
        <p:nvSpPr>
          <p:cNvPr name="TextBox 10" id="10"/>
          <p:cNvSpPr txBox="true"/>
          <p:nvPr/>
        </p:nvSpPr>
        <p:spPr>
          <a:xfrm rot="0">
            <a:off x="8795563" y="3841440"/>
            <a:ext cx="9205875" cy="1066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Authentication is the process of verifying an identity previously established in a computer system.</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FACTORS</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Factors are the specific elements that comprise an item of proof. These items can be grouped into three classes: something you know (passwords), something you have (token), and something you are (biometrics).</a:t>
            </a:r>
          </a:p>
        </p:txBody>
      </p:sp>
      <p:sp>
        <p:nvSpPr>
          <p:cNvPr name="TextBox 10" id="10"/>
          <p:cNvSpPr txBox="true"/>
          <p:nvPr/>
        </p:nvSpPr>
        <p:spPr>
          <a:xfrm rot="0">
            <a:off x="8795563" y="1527309"/>
            <a:ext cx="910289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Multifactor Authentication</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ATTRIBUTES</a:t>
            </a:r>
          </a:p>
        </p:txBody>
      </p:sp>
      <p:sp>
        <p:nvSpPr>
          <p:cNvPr name="TextBox 9" id="9"/>
          <p:cNvSpPr txBox="true"/>
          <p:nvPr/>
        </p:nvSpPr>
        <p:spPr>
          <a:xfrm rot="0">
            <a:off x="8795563" y="3841440"/>
            <a:ext cx="9205875" cy="4800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Attributes are collections of artifacts, like the factors previously presented, but rather than focus on the authentication item, they focus on elements associated with the user. </a:t>
            </a:r>
          </a:p>
          <a:p>
            <a:pPr>
              <a:lnSpc>
                <a:spcPts val="4200"/>
              </a:lnSpc>
            </a:pPr>
          </a:p>
          <a:p>
            <a:pPr marL="647700" indent="-323850" lvl="1">
              <a:lnSpc>
                <a:spcPts val="4200"/>
              </a:lnSpc>
              <a:buFont typeface="Arial"/>
              <a:buChar char="•"/>
            </a:pPr>
            <a:r>
              <a:rPr lang="en-US" sz="3000">
                <a:solidFill>
                  <a:srgbClr val="FFFFFF"/>
                </a:solidFill>
                <a:latin typeface="Roboto Condensed"/>
              </a:rPr>
              <a:t>Somewhere you are</a:t>
            </a:r>
          </a:p>
          <a:p>
            <a:pPr marL="647700" indent="-323850" lvl="1">
              <a:lnSpc>
                <a:spcPts val="4200"/>
              </a:lnSpc>
              <a:buFont typeface="Arial"/>
              <a:buChar char="•"/>
            </a:pPr>
            <a:r>
              <a:rPr lang="en-US" sz="3000">
                <a:solidFill>
                  <a:srgbClr val="FFFFFF"/>
                </a:solidFill>
                <a:latin typeface="Roboto Condensed"/>
              </a:rPr>
              <a:t>Something you can do</a:t>
            </a:r>
          </a:p>
          <a:p>
            <a:pPr marL="647700" indent="-323850" lvl="1">
              <a:lnSpc>
                <a:spcPts val="4200"/>
              </a:lnSpc>
              <a:buFont typeface="Arial"/>
              <a:buChar char="•"/>
            </a:pPr>
            <a:r>
              <a:rPr lang="en-US" sz="3000">
                <a:solidFill>
                  <a:srgbClr val="FFFFFF"/>
                </a:solidFill>
                <a:latin typeface="Roboto Condensed"/>
              </a:rPr>
              <a:t>Something you exhibit</a:t>
            </a:r>
          </a:p>
          <a:p>
            <a:pPr marL="647700" indent="-323850" lvl="1">
              <a:lnSpc>
                <a:spcPts val="4200"/>
              </a:lnSpc>
              <a:buFont typeface="Arial"/>
              <a:buChar char="•"/>
            </a:pPr>
            <a:r>
              <a:rPr lang="en-US" sz="3000">
                <a:solidFill>
                  <a:srgbClr val="FFFFFF"/>
                </a:solidFill>
                <a:latin typeface="Roboto Condensed"/>
              </a:rPr>
              <a:t>Someone you know</a:t>
            </a:r>
          </a:p>
        </p:txBody>
      </p:sp>
      <p:sp>
        <p:nvSpPr>
          <p:cNvPr name="TextBox 10" id="10"/>
          <p:cNvSpPr txBox="true"/>
          <p:nvPr/>
        </p:nvSpPr>
        <p:spPr>
          <a:xfrm rot="0">
            <a:off x="8795563" y="1527309"/>
            <a:ext cx="910289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Multifactor Authentication</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AUTHENTICATION</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Authentication is the process of verifying an identity previously established in a computer system. There are a variety of methods for performing this function, each with its advantages and disadvantages</a:t>
            </a:r>
          </a:p>
        </p:txBody>
      </p:sp>
      <p:sp>
        <p:nvSpPr>
          <p:cNvPr name="TextBox 10" id="10"/>
          <p:cNvSpPr txBox="true"/>
          <p:nvPr/>
        </p:nvSpPr>
        <p:spPr>
          <a:xfrm rot="0">
            <a:off x="8795563" y="1527309"/>
            <a:ext cx="910289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AAA</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AUTHORIZATION </a:t>
            </a:r>
          </a:p>
        </p:txBody>
      </p:sp>
      <p:sp>
        <p:nvSpPr>
          <p:cNvPr name="TextBox 9" id="9"/>
          <p:cNvSpPr txBox="true"/>
          <p:nvPr/>
        </p:nvSpPr>
        <p:spPr>
          <a:xfrm rot="0">
            <a:off x="8795563" y="3841440"/>
            <a:ext cx="9205875" cy="1600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Authorization is the process of permitting or denying access to a specific resource. Once identity is confirmed via authentication, specific actions can be authorized or denied.</a:t>
            </a:r>
          </a:p>
        </p:txBody>
      </p:sp>
      <p:sp>
        <p:nvSpPr>
          <p:cNvPr name="TextBox 10" id="10"/>
          <p:cNvSpPr txBox="true"/>
          <p:nvPr/>
        </p:nvSpPr>
        <p:spPr>
          <a:xfrm rot="0">
            <a:off x="8795563" y="1527309"/>
            <a:ext cx="910289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AAA</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ACCOUNTING</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Accounting is the process of ascribing resource usage by account for the purpose of tracking resource utilization. This is a basic accounting function that is still used by some enterprises.</a:t>
            </a:r>
          </a:p>
        </p:txBody>
      </p:sp>
      <p:sp>
        <p:nvSpPr>
          <p:cNvPr name="TextBox 10" id="10"/>
          <p:cNvSpPr txBox="true"/>
          <p:nvPr/>
        </p:nvSpPr>
        <p:spPr>
          <a:xfrm rot="0">
            <a:off x="8795563" y="1527309"/>
            <a:ext cx="910289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AAA</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3841440"/>
            <a:ext cx="9205875" cy="37338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Authentication to cloud versus on-premises requirements is basically a revisiting of the identity and authentication problem all over again. </a:t>
            </a:r>
          </a:p>
          <a:p>
            <a:pPr>
              <a:lnSpc>
                <a:spcPts val="4200"/>
              </a:lnSpc>
            </a:pPr>
          </a:p>
          <a:p>
            <a:pPr>
              <a:lnSpc>
                <a:spcPts val="4200"/>
              </a:lnSpc>
            </a:pPr>
            <a:r>
              <a:rPr lang="en-US" sz="3000">
                <a:solidFill>
                  <a:srgbClr val="FFFFFF"/>
                </a:solidFill>
                <a:latin typeface="Roboto Condensed"/>
              </a:rPr>
              <a:t>When establishing either a cloud or on-premises system, you use identity and authentication as the foundation of your security effort.</a:t>
            </a:r>
          </a:p>
        </p:txBody>
      </p:sp>
      <p:sp>
        <p:nvSpPr>
          <p:cNvPr name="TextBox 9" id="9"/>
          <p:cNvSpPr txBox="true"/>
          <p:nvPr/>
        </p:nvSpPr>
        <p:spPr>
          <a:xfrm rot="0">
            <a:off x="8795563" y="1527309"/>
            <a:ext cx="9102894"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Cloud vs On-Premises</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0">
            <a:off x="10283949" y="-5270406"/>
            <a:ext cx="10696161" cy="10174724"/>
          </a:xfrm>
          <a:custGeom>
            <a:avLst/>
            <a:gdLst/>
            <a:ahLst/>
            <a:cxnLst/>
            <a:rect r="r" b="b" t="t" l="l"/>
            <a:pathLst>
              <a:path h="10174724" w="10696161">
                <a:moveTo>
                  <a:pt x="0" y="0"/>
                </a:moveTo>
                <a:lnTo>
                  <a:pt x="10696161" y="0"/>
                </a:lnTo>
                <a:lnTo>
                  <a:pt x="10696161" y="10174724"/>
                </a:lnTo>
                <a:lnTo>
                  <a:pt x="0" y="1017472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28700" y="2352530"/>
            <a:ext cx="4084047" cy="1776731"/>
          </a:xfrm>
          <a:prstGeom prst="rect">
            <a:avLst/>
          </a:prstGeom>
        </p:spPr>
        <p:txBody>
          <a:bodyPr anchor="t" rtlCol="false" tIns="0" lIns="0" bIns="0" rIns="0">
            <a:spAutoFit/>
          </a:bodyPr>
          <a:lstStyle/>
          <a:p>
            <a:pPr>
              <a:lnSpc>
                <a:spcPts val="14419"/>
              </a:lnSpc>
            </a:pPr>
            <a:r>
              <a:rPr lang="en-US" sz="10299">
                <a:solidFill>
                  <a:srgbClr val="D9EAF3"/>
                </a:solidFill>
                <a:latin typeface="Roboto Condensed Bold"/>
              </a:rPr>
              <a:t>Thank</a:t>
            </a:r>
          </a:p>
        </p:txBody>
      </p:sp>
      <p:sp>
        <p:nvSpPr>
          <p:cNvPr name="TextBox 5" id="5"/>
          <p:cNvSpPr txBox="true"/>
          <p:nvPr/>
        </p:nvSpPr>
        <p:spPr>
          <a:xfrm rot="0">
            <a:off x="1028700" y="3668462"/>
            <a:ext cx="4084047" cy="1776731"/>
          </a:xfrm>
          <a:prstGeom prst="rect">
            <a:avLst/>
          </a:prstGeom>
        </p:spPr>
        <p:txBody>
          <a:bodyPr anchor="t" rtlCol="false" tIns="0" lIns="0" bIns="0" rIns="0">
            <a:spAutoFit/>
          </a:bodyPr>
          <a:lstStyle/>
          <a:p>
            <a:pPr>
              <a:lnSpc>
                <a:spcPts val="14419"/>
              </a:lnSpc>
            </a:pPr>
            <a:r>
              <a:rPr lang="en-US" sz="10299">
                <a:solidFill>
                  <a:srgbClr val="509FCB"/>
                </a:solidFill>
                <a:latin typeface="Roboto Condensed Bold"/>
              </a:rPr>
              <a:t>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DIRECTORY SERVICES</a:t>
            </a:r>
          </a:p>
        </p:txBody>
      </p:sp>
      <p:sp>
        <p:nvSpPr>
          <p:cNvPr name="TextBox 9" id="9"/>
          <p:cNvSpPr txBox="true"/>
          <p:nvPr/>
        </p:nvSpPr>
        <p:spPr>
          <a:xfrm rot="0">
            <a:off x="8795563" y="3841440"/>
            <a:ext cx="9205875" cy="32004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 </a:t>
            </a:r>
            <a:r>
              <a:rPr lang="en-US" sz="3000">
                <a:solidFill>
                  <a:srgbClr val="FFFFFF"/>
                </a:solidFill>
                <a:latin typeface="Roboto Condensed Italics"/>
              </a:rPr>
              <a:t>directory </a:t>
            </a:r>
            <a:r>
              <a:rPr lang="en-US" sz="3000">
                <a:solidFill>
                  <a:srgbClr val="FFFFFF"/>
                </a:solidFill>
                <a:latin typeface="Roboto Condensed"/>
              </a:rPr>
              <a:t>is a data storage mechanism similar to a database, but it has several distinct differences designed to provide efficient data-retrieval services compared to standard database mechanisms. A directory is designed and optimized for reading data, offering very fast search and retrieval operations. </a:t>
            </a:r>
          </a:p>
        </p:txBody>
      </p:sp>
      <p:sp>
        <p:nvSpPr>
          <p:cNvPr name="TextBox 10" id="10"/>
          <p:cNvSpPr txBox="true"/>
          <p:nvPr/>
        </p:nvSpPr>
        <p:spPr>
          <a:xfrm rot="0">
            <a:off x="13754386"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11" id="11"/>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Authentication</a:t>
            </a:r>
          </a:p>
        </p:txBody>
      </p:sp>
      <p:sp>
        <p:nvSpPr>
          <p:cNvPr name="TextBox 12" id="12"/>
          <p:cNvSpPr txBox="true"/>
          <p:nvPr/>
        </p:nvSpPr>
        <p:spPr>
          <a:xfrm rot="0">
            <a:off x="8795563" y="740379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a:t>
            </a:r>
            <a:r>
              <a:rPr lang="en-US" sz="3000">
                <a:solidFill>
                  <a:srgbClr val="FFFFFF"/>
                </a:solidFill>
                <a:latin typeface="Roboto Condensed Italics"/>
              </a:rPr>
              <a:t>Lightweight Directory Access Protocol (LDAP)</a:t>
            </a:r>
            <a:r>
              <a:rPr lang="en-US" sz="3000">
                <a:solidFill>
                  <a:srgbClr val="FFFFFF"/>
                </a:solidFill>
                <a:latin typeface="Roboto Condensed"/>
              </a:rPr>
              <a:t> is commonly used to handle user authentication and authorization and to control access to Active Directory (AD) objects.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FEDERATION</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Federation</a:t>
            </a:r>
            <a:r>
              <a:rPr lang="en-US" sz="3000">
                <a:solidFill>
                  <a:srgbClr val="FFFFFF"/>
                </a:solidFill>
                <a:latin typeface="Roboto Condensed"/>
              </a:rPr>
              <a:t>, or identity federation, defines policies, protocols, and practices to manage identities across systems and organizations. Federation’s ultimate goal is to allow users to seamlessly access data or systems across domains. </a:t>
            </a:r>
          </a:p>
        </p:txBody>
      </p:sp>
      <p:sp>
        <p:nvSpPr>
          <p:cNvPr name="TextBox 10" id="10"/>
          <p:cNvSpPr txBox="true"/>
          <p:nvPr/>
        </p:nvSpPr>
        <p:spPr>
          <a:xfrm rot="0">
            <a:off x="13754386"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11" id="11"/>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Authentication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ATTESTATION </a:t>
            </a:r>
          </a:p>
        </p:txBody>
      </p:sp>
      <p:sp>
        <p:nvSpPr>
          <p:cNvPr name="TextBox 9" id="9"/>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Attestation </a:t>
            </a:r>
            <a:r>
              <a:rPr lang="en-US" sz="3000">
                <a:solidFill>
                  <a:srgbClr val="FFFFFF"/>
                </a:solidFill>
                <a:latin typeface="Roboto Condensed"/>
              </a:rPr>
              <a:t>is the supplying of proof or evidence of some fact. In the case of authentication, attestation can be done by a service that checks the credentials supplied, and if they are correct and match the required values, the service can attest that the entry is valid or correct.</a:t>
            </a:r>
          </a:p>
        </p:txBody>
      </p:sp>
      <p:sp>
        <p:nvSpPr>
          <p:cNvPr name="TextBox 10" id="10"/>
          <p:cNvSpPr txBox="true"/>
          <p:nvPr/>
        </p:nvSpPr>
        <p:spPr>
          <a:xfrm rot="0">
            <a:off x="13754386"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11" id="11"/>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Authentication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TECHNOLOGIES</a:t>
            </a:r>
          </a:p>
        </p:txBody>
      </p:sp>
      <p:sp>
        <p:nvSpPr>
          <p:cNvPr name="TextBox 9" id="9"/>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Time-based One-Time Password (TOTP) algorithm is a specific implementation of an HOTP that uses a secret key with a current timestamp to generate a one-time password (OTP).</a:t>
            </a:r>
          </a:p>
        </p:txBody>
      </p:sp>
      <p:sp>
        <p:nvSpPr>
          <p:cNvPr name="TextBox 10" id="10"/>
          <p:cNvSpPr txBox="true"/>
          <p:nvPr/>
        </p:nvSpPr>
        <p:spPr>
          <a:xfrm rot="0">
            <a:off x="13754386"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11" id="11"/>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Authentication</a:t>
            </a:r>
          </a:p>
        </p:txBody>
      </p:sp>
      <p:sp>
        <p:nvSpPr>
          <p:cNvPr name="TextBox 12" id="12"/>
          <p:cNvSpPr txBox="true"/>
          <p:nvPr/>
        </p:nvSpPr>
        <p:spPr>
          <a:xfrm rot="0">
            <a:off x="8795563" y="6336990"/>
            <a:ext cx="9205875" cy="1600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HMAC-based One-Time Password (HOTP) is an algorithm that can be used to authenticate a user in a system by using an authentication server.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sp>
        <p:nvSpPr>
          <p:cNvPr name="Freeform 3" id="3"/>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4">
              <a:extLst>
                <a:ext uri="{96DAC541-7B7A-43D3-8B79-37D633B846F1}">
                  <asvg:svgBlip xmlns:asvg="http://schemas.microsoft.com/office/drawing/2016/SVG/main" r:embed="rId5"/>
                </a:ext>
              </a:extLst>
            </a:blip>
            <a:stretch>
              <a:fillRect l="0" t="0" r="0" b="-44624"/>
            </a:stretch>
          </a:blipFill>
        </p:spPr>
      </p:sp>
      <p:sp>
        <p:nvSpPr>
          <p:cNvPr name="Freeform 4" id="4"/>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4">
              <a:extLst>
                <a:ext uri="{96DAC541-7B7A-43D3-8B79-37D633B846F1}">
                  <asvg:svgBlip xmlns:asvg="http://schemas.microsoft.com/office/drawing/2016/SVG/main" r:embed="rId5"/>
                </a:ext>
              </a:extLst>
            </a:blip>
            <a:stretch>
              <a:fillRect l="0" t="0" r="0" b="-81120"/>
            </a:stretch>
          </a:blipFill>
        </p:spPr>
      </p:sp>
      <p:sp>
        <p:nvSpPr>
          <p:cNvPr name="Freeform 5" id="5"/>
          <p:cNvSpPr/>
          <p:nvPr/>
        </p:nvSpPr>
        <p:spPr>
          <a:xfrm flipH="false" flipV="false" rot="0">
            <a:off x="824125" y="3590396"/>
            <a:ext cx="6921824" cy="2121204"/>
          </a:xfrm>
          <a:custGeom>
            <a:avLst/>
            <a:gdLst/>
            <a:ahLst/>
            <a:cxnLst/>
            <a:rect r="r" b="b" t="t" l="l"/>
            <a:pathLst>
              <a:path h="2121204" w="6921824">
                <a:moveTo>
                  <a:pt x="0" y="0"/>
                </a:moveTo>
                <a:lnTo>
                  <a:pt x="6921824" y="0"/>
                </a:lnTo>
                <a:lnTo>
                  <a:pt x="6921824" y="2121204"/>
                </a:lnTo>
                <a:lnTo>
                  <a:pt x="0" y="2121204"/>
                </a:lnTo>
                <a:lnTo>
                  <a:pt x="0" y="0"/>
                </a:lnTo>
                <a:close/>
              </a:path>
            </a:pathLst>
          </a:custGeom>
          <a:blipFill>
            <a:blip r:embed="rId6"/>
            <a:stretch>
              <a:fillRect l="0" t="0" r="0" b="0"/>
            </a:stretch>
          </a:blipFill>
        </p:spPr>
      </p:sp>
      <p:sp>
        <p:nvSpPr>
          <p:cNvPr name="Freeform 6" id="6"/>
          <p:cNvSpPr/>
          <p:nvPr/>
        </p:nvSpPr>
        <p:spPr>
          <a:xfrm flipH="false" flipV="false" rot="0">
            <a:off x="824125" y="6225364"/>
            <a:ext cx="6921824" cy="2866361"/>
          </a:xfrm>
          <a:custGeom>
            <a:avLst/>
            <a:gdLst/>
            <a:ahLst/>
            <a:cxnLst/>
            <a:rect r="r" b="b" t="t" l="l"/>
            <a:pathLst>
              <a:path h="2866361" w="6921824">
                <a:moveTo>
                  <a:pt x="0" y="0"/>
                </a:moveTo>
                <a:lnTo>
                  <a:pt x="6921824" y="0"/>
                </a:lnTo>
                <a:lnTo>
                  <a:pt x="6921824" y="2866361"/>
                </a:lnTo>
                <a:lnTo>
                  <a:pt x="0" y="2866361"/>
                </a:lnTo>
                <a:lnTo>
                  <a:pt x="0" y="0"/>
                </a:lnTo>
                <a:close/>
              </a:path>
            </a:pathLst>
          </a:custGeom>
          <a:blipFill>
            <a:blip r:embed="rId7"/>
            <a:stretch>
              <a:fillRect l="0" t="0" r="0" b="0"/>
            </a:stretch>
          </a:blipFill>
        </p:spPr>
      </p:sp>
      <p:sp>
        <p:nvSpPr>
          <p:cNvPr name="TextBox 7" id="7"/>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TECHNOLOGIES</a:t>
            </a:r>
          </a:p>
        </p:txBody>
      </p:sp>
      <p:sp>
        <p:nvSpPr>
          <p:cNvPr name="TextBox 8" id="8"/>
          <p:cNvSpPr txBox="true"/>
          <p:nvPr/>
        </p:nvSpPr>
        <p:spPr>
          <a:xfrm rot="0">
            <a:off x="8795563" y="3841440"/>
            <a:ext cx="9205875" cy="21336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The use of </a:t>
            </a:r>
            <a:r>
              <a:rPr lang="en-US" sz="3000">
                <a:solidFill>
                  <a:srgbClr val="FFFFFF"/>
                </a:solidFill>
                <a:latin typeface="Roboto Condensed Italics"/>
              </a:rPr>
              <a:t>Short Message Service (SMS)</a:t>
            </a:r>
            <a:r>
              <a:rPr lang="en-US" sz="3000">
                <a:solidFill>
                  <a:srgbClr val="FFFFFF"/>
                </a:solidFill>
                <a:latin typeface="Roboto Condensed"/>
              </a:rPr>
              <a:t>, or text messaging, in a cell phone provides a second authentication factor that is sent to a preidentified number. The message that is sent provides a code that the user enters into the system.</a:t>
            </a:r>
          </a:p>
        </p:txBody>
      </p:sp>
      <p:sp>
        <p:nvSpPr>
          <p:cNvPr name="TextBox 9" id="9"/>
          <p:cNvSpPr txBox="true"/>
          <p:nvPr/>
        </p:nvSpPr>
        <p:spPr>
          <a:xfrm rot="0">
            <a:off x="13754386"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10" id="10"/>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Authentication</a:t>
            </a:r>
          </a:p>
        </p:txBody>
      </p:sp>
      <p:sp>
        <p:nvSpPr>
          <p:cNvPr name="TextBox 11" id="11"/>
          <p:cNvSpPr txBox="true"/>
          <p:nvPr/>
        </p:nvSpPr>
        <p:spPr>
          <a:xfrm rot="0">
            <a:off x="8795563" y="6336990"/>
            <a:ext cx="9205875" cy="16002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Italics"/>
              </a:rPr>
              <a:t>Token keys</a:t>
            </a:r>
            <a:r>
              <a:rPr lang="en-US" sz="3000">
                <a:solidFill>
                  <a:srgbClr val="FFFFFF"/>
                </a:solidFill>
                <a:latin typeface="Roboto Condensed"/>
              </a:rPr>
              <a:t> are physical devices that carry a digital token used to identify the user. This is a “something you have” element in a multifactor authentication scheme.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TECHNOLOGIES</a:t>
            </a:r>
          </a:p>
        </p:txBody>
      </p:sp>
      <p:sp>
        <p:nvSpPr>
          <p:cNvPr name="TextBox 9" id="9"/>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Static codes are just that—codes that do not change, or are static in nature. There are many use cases where these are essential, such as devices without user intervention. Devices that do not have user intervention are widely deployed in many systems.</a:t>
            </a:r>
          </a:p>
        </p:txBody>
      </p:sp>
      <p:sp>
        <p:nvSpPr>
          <p:cNvPr name="TextBox 10" id="10"/>
          <p:cNvSpPr txBox="true"/>
          <p:nvPr/>
        </p:nvSpPr>
        <p:spPr>
          <a:xfrm rot="0">
            <a:off x="13754386"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11" id="11"/>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Authentication</a:t>
            </a:r>
          </a:p>
        </p:txBody>
      </p:sp>
      <p:sp>
        <p:nvSpPr>
          <p:cNvPr name="TextBox 12" id="12"/>
          <p:cNvSpPr txBox="true"/>
          <p:nvPr/>
        </p:nvSpPr>
        <p:spPr>
          <a:xfrm rot="0">
            <a:off x="8795563" y="687039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An authentication application functions by accepting user input, and if the user input is correct, it can pass the appropriate credentials to the system requesting authentication. This can be in the form of either a stored digital value or a one-time code in response to a challenge.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4314C"/>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927556" y="5143500"/>
            <a:ext cx="24228392" cy="8121818"/>
          </a:xfrm>
          <a:custGeom>
            <a:avLst/>
            <a:gdLst/>
            <a:ahLst/>
            <a:cxnLst/>
            <a:rect r="r" b="b" t="t" l="l"/>
            <a:pathLst>
              <a:path h="8121818" w="24228392">
                <a:moveTo>
                  <a:pt x="0" y="0"/>
                </a:moveTo>
                <a:lnTo>
                  <a:pt x="24228392" y="0"/>
                </a:lnTo>
                <a:lnTo>
                  <a:pt x="24228392" y="8121818"/>
                </a:lnTo>
                <a:lnTo>
                  <a:pt x="0" y="8121818"/>
                </a:lnTo>
                <a:lnTo>
                  <a:pt x="0" y="0"/>
                </a:lnTo>
                <a:close/>
              </a:path>
            </a:pathLst>
          </a:custGeom>
          <a:blipFill>
            <a:blip r:embed="rId2">
              <a:extLst>
                <a:ext uri="{96DAC541-7B7A-43D3-8B79-37D633B846F1}">
                  <asvg:svgBlip xmlns:asvg="http://schemas.microsoft.com/office/drawing/2016/SVG/main" r:embed="rId3"/>
                </a:ext>
              </a:extLst>
            </a:blip>
            <a:stretch>
              <a:fillRect l="0" t="-46918" r="0" b="0"/>
            </a:stretch>
          </a:blipFill>
        </p:spPr>
      </p:sp>
      <p:grpSp>
        <p:nvGrpSpPr>
          <p:cNvPr name="Group 3" id="3"/>
          <p:cNvGrpSpPr>
            <a:grpSpLocks noChangeAspect="true"/>
          </p:cNvGrpSpPr>
          <p:nvPr/>
        </p:nvGrpSpPr>
        <p:grpSpPr>
          <a:xfrm rot="0">
            <a:off x="1028700" y="1660659"/>
            <a:ext cx="6965682" cy="6965682"/>
            <a:chOff x="0" y="0"/>
            <a:chExt cx="6350000" cy="6350000"/>
          </a:xfrm>
        </p:grpSpPr>
        <p:sp>
          <p:nvSpPr>
            <p:cNvPr name="Freeform 4" id="4"/>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B6993"/>
            </a:solidFill>
          </p:spPr>
        </p:sp>
        <p:sp>
          <p:nvSpPr>
            <p:cNvPr name="Freeform 5" id="5"/>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4"/>
              <a:stretch>
                <a:fillRect l="-33765" t="-394" r="-37646" b="-14318"/>
              </a:stretch>
            </a:blipFill>
          </p:spPr>
        </p:sp>
      </p:grpSp>
      <p:sp>
        <p:nvSpPr>
          <p:cNvPr name="Freeform 6" id="6"/>
          <p:cNvSpPr/>
          <p:nvPr/>
        </p:nvSpPr>
        <p:spPr>
          <a:xfrm flipH="false" flipV="false" rot="8803574">
            <a:off x="-3229007" y="4942016"/>
            <a:ext cx="8106264" cy="8524787"/>
          </a:xfrm>
          <a:custGeom>
            <a:avLst/>
            <a:gdLst/>
            <a:ahLst/>
            <a:cxnLst/>
            <a:rect r="r" b="b" t="t" l="l"/>
            <a:pathLst>
              <a:path h="8524787" w="8106264">
                <a:moveTo>
                  <a:pt x="0" y="0"/>
                </a:moveTo>
                <a:lnTo>
                  <a:pt x="8106264" y="0"/>
                </a:lnTo>
                <a:lnTo>
                  <a:pt x="8106264" y="8524786"/>
                </a:lnTo>
                <a:lnTo>
                  <a:pt x="0" y="8524786"/>
                </a:lnTo>
                <a:lnTo>
                  <a:pt x="0" y="0"/>
                </a:lnTo>
                <a:close/>
              </a:path>
            </a:pathLst>
          </a:custGeom>
          <a:blipFill>
            <a:blip r:embed="rId5">
              <a:extLst>
                <a:ext uri="{96DAC541-7B7A-43D3-8B79-37D633B846F1}">
                  <asvg:svgBlip xmlns:asvg="http://schemas.microsoft.com/office/drawing/2016/SVG/main" r:embed="rId6"/>
                </a:ext>
              </a:extLst>
            </a:blip>
            <a:stretch>
              <a:fillRect l="0" t="0" r="0" b="-44624"/>
            </a:stretch>
          </a:blipFill>
        </p:spPr>
      </p:sp>
      <p:sp>
        <p:nvSpPr>
          <p:cNvPr name="Freeform 7" id="7"/>
          <p:cNvSpPr/>
          <p:nvPr/>
        </p:nvSpPr>
        <p:spPr>
          <a:xfrm flipH="false" flipV="false" rot="-5639383">
            <a:off x="-2623104" y="-3403514"/>
            <a:ext cx="8106264" cy="6807027"/>
          </a:xfrm>
          <a:custGeom>
            <a:avLst/>
            <a:gdLst/>
            <a:ahLst/>
            <a:cxnLst/>
            <a:rect r="r" b="b" t="t" l="l"/>
            <a:pathLst>
              <a:path h="6807027" w="8106264">
                <a:moveTo>
                  <a:pt x="0" y="0"/>
                </a:moveTo>
                <a:lnTo>
                  <a:pt x="8106263" y="0"/>
                </a:lnTo>
                <a:lnTo>
                  <a:pt x="8106263" y="6807028"/>
                </a:lnTo>
                <a:lnTo>
                  <a:pt x="0" y="6807028"/>
                </a:lnTo>
                <a:lnTo>
                  <a:pt x="0" y="0"/>
                </a:lnTo>
                <a:close/>
              </a:path>
            </a:pathLst>
          </a:custGeom>
          <a:blipFill>
            <a:blip r:embed="rId5">
              <a:extLst>
                <a:ext uri="{96DAC541-7B7A-43D3-8B79-37D633B846F1}">
                  <asvg:svgBlip xmlns:asvg="http://schemas.microsoft.com/office/drawing/2016/SVG/main" r:embed="rId6"/>
                </a:ext>
              </a:extLst>
            </a:blip>
            <a:stretch>
              <a:fillRect l="0" t="0" r="0" b="-81120"/>
            </a:stretch>
          </a:blipFill>
        </p:spPr>
      </p:sp>
      <p:sp>
        <p:nvSpPr>
          <p:cNvPr name="TextBox 8" id="8"/>
          <p:cNvSpPr txBox="true"/>
          <p:nvPr/>
        </p:nvSpPr>
        <p:spPr>
          <a:xfrm rot="0">
            <a:off x="8795563" y="2801138"/>
            <a:ext cx="4751325" cy="679450"/>
          </a:xfrm>
          <a:prstGeom prst="rect">
            <a:avLst/>
          </a:prstGeom>
        </p:spPr>
        <p:txBody>
          <a:bodyPr anchor="t" rtlCol="false" tIns="0" lIns="0" bIns="0" rIns="0">
            <a:spAutoFit/>
          </a:bodyPr>
          <a:lstStyle/>
          <a:p>
            <a:pPr>
              <a:lnSpc>
                <a:spcPts val="5599"/>
              </a:lnSpc>
            </a:pPr>
            <a:r>
              <a:rPr lang="en-US" sz="3999">
                <a:solidFill>
                  <a:srgbClr val="B6E4FD"/>
                </a:solidFill>
                <a:latin typeface="Roboto Condensed"/>
              </a:rPr>
              <a:t>TECHNOLOGIES</a:t>
            </a:r>
          </a:p>
        </p:txBody>
      </p:sp>
      <p:sp>
        <p:nvSpPr>
          <p:cNvPr name="TextBox 9" id="9"/>
          <p:cNvSpPr txBox="true"/>
          <p:nvPr/>
        </p:nvSpPr>
        <p:spPr>
          <a:xfrm rot="0">
            <a:off x="8795563" y="384144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Push notification authentication supports user authentication by pushing a notification directly to an application on the user’s device. The user receives the alert that an authentication attempt is taking place, and they can approve or deny the access via the user interface on the application.</a:t>
            </a:r>
          </a:p>
        </p:txBody>
      </p:sp>
      <p:sp>
        <p:nvSpPr>
          <p:cNvPr name="TextBox 10" id="10"/>
          <p:cNvSpPr txBox="true"/>
          <p:nvPr/>
        </p:nvSpPr>
        <p:spPr>
          <a:xfrm rot="0">
            <a:off x="13754386" y="1527309"/>
            <a:ext cx="4947920" cy="1104265"/>
          </a:xfrm>
          <a:prstGeom prst="rect">
            <a:avLst/>
          </a:prstGeom>
        </p:spPr>
        <p:txBody>
          <a:bodyPr anchor="t" rtlCol="false" tIns="0" lIns="0" bIns="0" rIns="0">
            <a:spAutoFit/>
          </a:bodyPr>
          <a:lstStyle/>
          <a:p>
            <a:pPr>
              <a:lnSpc>
                <a:spcPts val="8959"/>
              </a:lnSpc>
            </a:pPr>
            <a:r>
              <a:rPr lang="en-US" sz="6399">
                <a:solidFill>
                  <a:srgbClr val="509FCB"/>
                </a:solidFill>
                <a:latin typeface="Roboto Condensed Bold"/>
              </a:rPr>
              <a:t>Methods</a:t>
            </a:r>
          </a:p>
        </p:txBody>
      </p:sp>
      <p:sp>
        <p:nvSpPr>
          <p:cNvPr name="TextBox 11" id="11"/>
          <p:cNvSpPr txBox="true"/>
          <p:nvPr/>
        </p:nvSpPr>
        <p:spPr>
          <a:xfrm rot="0">
            <a:off x="8795563" y="1527309"/>
            <a:ext cx="6096411" cy="1104265"/>
          </a:xfrm>
          <a:prstGeom prst="rect">
            <a:avLst/>
          </a:prstGeom>
        </p:spPr>
        <p:txBody>
          <a:bodyPr anchor="t" rtlCol="false" tIns="0" lIns="0" bIns="0" rIns="0">
            <a:spAutoFit/>
          </a:bodyPr>
          <a:lstStyle/>
          <a:p>
            <a:pPr>
              <a:lnSpc>
                <a:spcPts val="8959"/>
              </a:lnSpc>
            </a:pPr>
            <a:r>
              <a:rPr lang="en-US" sz="6399">
                <a:solidFill>
                  <a:srgbClr val="D9EAF3"/>
                </a:solidFill>
                <a:latin typeface="Roboto Condensed Bold"/>
              </a:rPr>
              <a:t>Authentication</a:t>
            </a:r>
          </a:p>
        </p:txBody>
      </p:sp>
      <p:sp>
        <p:nvSpPr>
          <p:cNvPr name="TextBox 12" id="12"/>
          <p:cNvSpPr txBox="true"/>
          <p:nvPr/>
        </p:nvSpPr>
        <p:spPr>
          <a:xfrm rot="0">
            <a:off x="8795563" y="6870390"/>
            <a:ext cx="9205875" cy="2667000"/>
          </a:xfrm>
          <a:prstGeom prst="rect">
            <a:avLst/>
          </a:prstGeom>
        </p:spPr>
        <p:txBody>
          <a:bodyPr anchor="t" rtlCol="false" tIns="0" lIns="0" bIns="0" rIns="0">
            <a:spAutoFit/>
          </a:bodyPr>
          <a:lstStyle/>
          <a:p>
            <a:pPr>
              <a:lnSpc>
                <a:spcPts val="4200"/>
              </a:lnSpc>
            </a:pPr>
            <a:r>
              <a:rPr lang="en-US" sz="3000">
                <a:solidFill>
                  <a:srgbClr val="FFFFFF"/>
                </a:solidFill>
                <a:latin typeface="Roboto Condensed"/>
              </a:rPr>
              <a:t>Another form of authenticating a user has an interaction with the system via a phone call. The authentication phone call is delivered from the authentication system to a specified phone number, which then can verify that the user is in possession of the actual mobile device.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DAF_NJesZJ4</dc:identifier>
  <dcterms:modified xsi:type="dcterms:W3CDTF">2011-08-01T06:04:30Z</dcterms:modified>
  <cp:revision>1</cp:revision>
  <dc:title>ITP64 Chapter 12</dc:title>
</cp:coreProperties>
</file>

<file path=docProps/thumbnail.jpeg>
</file>